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3BAEC1-1D70-413D-9E8F-6447E1616130}">
          <p14:sldIdLst>
            <p14:sldId id="256"/>
            <p14:sldId id="257"/>
            <p14:sldId id="258"/>
            <p14:sldId id="259"/>
          </p14:sldIdLst>
        </p14:section>
        <p14:section name="Untitled Section" id="{CA34C3AC-34C1-4E1C-9DA5-B581856C5F01}">
          <p14:sldIdLst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AED"/>
    <a:srgbClr val="E7F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1ABF44-F725-4D3B-9192-4391DB3C7FA2}" v="148" dt="2024-12-01T16:32:09.636"/>
    <p1510:client id="{D1AB968F-27FE-EE0A-AB82-88CB4717AA47}" v="32" dt="2024-12-01T23:52:10.6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3C6F20-A5A3-4F64-8A2D-6093E738465E}" type="doc">
      <dgm:prSet loTypeId="urn:microsoft.com/office/officeart/2005/8/layout/chevron2" loCatId="process" qsTypeId="urn:microsoft.com/office/officeart/2005/8/quickstyle/simple3" qsCatId="simple" csTypeId="urn:microsoft.com/office/officeart/2005/8/colors/accent6_5" csCatId="accent6" phldr="1"/>
      <dgm:spPr/>
      <dgm:t>
        <a:bodyPr/>
        <a:lstStyle/>
        <a:p>
          <a:endParaRPr lang="en-IN"/>
        </a:p>
      </dgm:t>
    </dgm:pt>
    <dgm:pt modelId="{54007B06-49CA-408F-B755-FE63F7570169}">
      <dgm:prSet phldrT="[Text]"/>
      <dgm:spPr/>
      <dgm:t>
        <a:bodyPr/>
        <a:lstStyle/>
        <a:p>
          <a:r>
            <a:rPr lang="en-US"/>
            <a:t>1</a:t>
          </a:r>
          <a:endParaRPr lang="en-IN" dirty="0"/>
        </a:p>
      </dgm:t>
    </dgm:pt>
    <dgm:pt modelId="{D69009C6-096B-4B94-A977-2567CC0968E2}" type="parTrans" cxnId="{A9CB3E65-990A-4B38-A07D-63790B1FC961}">
      <dgm:prSet/>
      <dgm:spPr/>
      <dgm:t>
        <a:bodyPr/>
        <a:lstStyle/>
        <a:p>
          <a:endParaRPr lang="en-IN"/>
        </a:p>
      </dgm:t>
    </dgm:pt>
    <dgm:pt modelId="{A68DD579-C0C4-470A-BF1D-3D68383EA33E}" type="sibTrans" cxnId="{A9CB3E65-990A-4B38-A07D-63790B1FC961}">
      <dgm:prSet/>
      <dgm:spPr/>
      <dgm:t>
        <a:bodyPr/>
        <a:lstStyle/>
        <a:p>
          <a:endParaRPr lang="en-IN"/>
        </a:p>
      </dgm:t>
    </dgm:pt>
    <dgm:pt modelId="{BF957AFB-69B6-4B12-A5A3-1580CD951FB3}">
      <dgm:prSet phldrT="[Text]"/>
      <dgm:spPr/>
      <dgm:t>
        <a:bodyPr/>
        <a:lstStyle/>
        <a:p>
          <a:pPr>
            <a:buNone/>
          </a:pPr>
          <a:r>
            <a:rPr lang="en-US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Azure Auto-scale</a:t>
          </a:r>
          <a:endParaRPr lang="en-IN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7F862CA6-EFBC-41CC-B241-5C261D7DDB00}" type="parTrans" cxnId="{4AF3A811-BDA9-47AE-B0E3-0096E368A02D}">
      <dgm:prSet/>
      <dgm:spPr/>
      <dgm:t>
        <a:bodyPr/>
        <a:lstStyle/>
        <a:p>
          <a:endParaRPr lang="en-IN"/>
        </a:p>
      </dgm:t>
    </dgm:pt>
    <dgm:pt modelId="{74CA6738-A41B-4682-9CBD-BDB520227127}" type="sibTrans" cxnId="{4AF3A811-BDA9-47AE-B0E3-0096E368A02D}">
      <dgm:prSet/>
      <dgm:spPr/>
      <dgm:t>
        <a:bodyPr/>
        <a:lstStyle/>
        <a:p>
          <a:endParaRPr lang="en-IN"/>
        </a:p>
      </dgm:t>
    </dgm:pt>
    <dgm:pt modelId="{C0207811-0117-4983-8EAF-573308A4489D}">
      <dgm:prSet phldrT="[Text]"/>
      <dgm:spPr/>
      <dgm:t>
        <a:bodyPr/>
        <a:lstStyle/>
        <a:p>
          <a:pPr>
            <a:buNone/>
          </a:pPr>
          <a:r>
            <a: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Automatically adjust resources based on demand for optimal performance.</a:t>
          </a:r>
          <a:endParaRPr lang="en-IN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BDC37C2-CCC2-427E-8BE3-E13FAD8C388B}" type="parTrans" cxnId="{AD4C3FCF-FA45-4ACD-A9FB-1D934FA7F0D5}">
      <dgm:prSet/>
      <dgm:spPr/>
      <dgm:t>
        <a:bodyPr/>
        <a:lstStyle/>
        <a:p>
          <a:endParaRPr lang="en-IN"/>
        </a:p>
      </dgm:t>
    </dgm:pt>
    <dgm:pt modelId="{7EC92442-4E2A-4EEB-AAAF-9EC90AACCC96}" type="sibTrans" cxnId="{AD4C3FCF-FA45-4ACD-A9FB-1D934FA7F0D5}">
      <dgm:prSet/>
      <dgm:spPr/>
      <dgm:t>
        <a:bodyPr/>
        <a:lstStyle/>
        <a:p>
          <a:endParaRPr lang="en-IN"/>
        </a:p>
      </dgm:t>
    </dgm:pt>
    <dgm:pt modelId="{A6D5BD98-0ACB-4106-AC2E-BDA882205EB5}">
      <dgm:prSet phldrT="[Text]"/>
      <dgm:spPr/>
      <dgm:t>
        <a:bodyPr/>
        <a:lstStyle/>
        <a:p>
          <a:r>
            <a:rPr lang="en-US"/>
            <a:t>2</a:t>
          </a:r>
          <a:endParaRPr lang="en-IN" dirty="0"/>
        </a:p>
      </dgm:t>
    </dgm:pt>
    <dgm:pt modelId="{EE09C8B4-5A33-49B3-9FFA-EBE653D76D6C}" type="parTrans" cxnId="{FD6FA511-C956-431D-B250-6C4DA92A55C2}">
      <dgm:prSet/>
      <dgm:spPr/>
      <dgm:t>
        <a:bodyPr/>
        <a:lstStyle/>
        <a:p>
          <a:endParaRPr lang="en-IN"/>
        </a:p>
      </dgm:t>
    </dgm:pt>
    <dgm:pt modelId="{2FC61EB4-8EF5-4093-99AB-83CBC736E18F}" type="sibTrans" cxnId="{FD6FA511-C956-431D-B250-6C4DA92A55C2}">
      <dgm:prSet/>
      <dgm:spPr/>
      <dgm:t>
        <a:bodyPr/>
        <a:lstStyle/>
        <a:p>
          <a:endParaRPr lang="en-IN"/>
        </a:p>
      </dgm:t>
    </dgm:pt>
    <dgm:pt modelId="{FD28116B-0D90-4FC9-89E8-3C57CA3F9788}">
      <dgm:prSet phldrT="[Text]"/>
      <dgm:spPr/>
      <dgm:t>
        <a:bodyPr/>
        <a:lstStyle/>
        <a:p>
          <a:pPr>
            <a:buNone/>
          </a:pPr>
          <a:r>
            <a:rPr lang="en-US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Cost Analysis</a:t>
          </a:r>
          <a:endParaRPr lang="en-IN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47A9BDF-46CA-4960-BA3E-61384F9F3F09}" type="parTrans" cxnId="{7DF4A228-808B-4EF7-99DD-43A32AD144DC}">
      <dgm:prSet/>
      <dgm:spPr/>
      <dgm:t>
        <a:bodyPr/>
        <a:lstStyle/>
        <a:p>
          <a:endParaRPr lang="en-IN"/>
        </a:p>
      </dgm:t>
    </dgm:pt>
    <dgm:pt modelId="{BEAD9558-5066-40D8-A79E-D2FF7953982D}" type="sibTrans" cxnId="{7DF4A228-808B-4EF7-99DD-43A32AD144DC}">
      <dgm:prSet/>
      <dgm:spPr/>
      <dgm:t>
        <a:bodyPr/>
        <a:lstStyle/>
        <a:p>
          <a:endParaRPr lang="en-IN"/>
        </a:p>
      </dgm:t>
    </dgm:pt>
    <dgm:pt modelId="{3ECE08F5-02EE-45B3-841E-9AC5AA34C032}">
      <dgm:prSet phldrT="[Text]"/>
      <dgm:spPr/>
      <dgm:t>
        <a:bodyPr/>
        <a:lstStyle/>
        <a:p>
          <a:pPr>
            <a:buNone/>
          </a:pPr>
          <a:r>
            <a: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Regularly review resource usage and identify opportunities for optimization.</a:t>
          </a:r>
          <a:endParaRPr lang="en-IN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F03EC840-E2E2-4AC3-94E3-5C7E0D2E4577}" type="parTrans" cxnId="{C15CBC55-82D0-4CDA-9E12-5A4654C19A04}">
      <dgm:prSet/>
      <dgm:spPr/>
      <dgm:t>
        <a:bodyPr/>
        <a:lstStyle/>
        <a:p>
          <a:endParaRPr lang="en-IN"/>
        </a:p>
      </dgm:t>
    </dgm:pt>
    <dgm:pt modelId="{E12B9664-7BDA-4789-9BB1-3FC608F2D574}" type="sibTrans" cxnId="{C15CBC55-82D0-4CDA-9E12-5A4654C19A04}">
      <dgm:prSet/>
      <dgm:spPr/>
      <dgm:t>
        <a:bodyPr/>
        <a:lstStyle/>
        <a:p>
          <a:endParaRPr lang="en-IN"/>
        </a:p>
      </dgm:t>
    </dgm:pt>
    <dgm:pt modelId="{439D33C2-3262-4EE4-BB5C-08DB7D95605D}">
      <dgm:prSet phldrT="[Text]"/>
      <dgm:spPr/>
      <dgm:t>
        <a:bodyPr/>
        <a:lstStyle/>
        <a:p>
          <a:r>
            <a:rPr lang="en-US"/>
            <a:t>3</a:t>
          </a:r>
          <a:endParaRPr lang="en-IN" dirty="0"/>
        </a:p>
      </dgm:t>
    </dgm:pt>
    <dgm:pt modelId="{582FB31F-86D0-4B28-A550-EF38C30D437C}" type="parTrans" cxnId="{65913E69-458D-4834-845B-A6110B4392B8}">
      <dgm:prSet/>
      <dgm:spPr/>
      <dgm:t>
        <a:bodyPr/>
        <a:lstStyle/>
        <a:p>
          <a:endParaRPr lang="en-IN"/>
        </a:p>
      </dgm:t>
    </dgm:pt>
    <dgm:pt modelId="{3017B33C-DE1F-4F63-B346-AA91397D2945}" type="sibTrans" cxnId="{65913E69-458D-4834-845B-A6110B4392B8}">
      <dgm:prSet/>
      <dgm:spPr/>
      <dgm:t>
        <a:bodyPr/>
        <a:lstStyle/>
        <a:p>
          <a:endParaRPr lang="en-IN"/>
        </a:p>
      </dgm:t>
    </dgm:pt>
    <dgm:pt modelId="{E4FA8C69-C769-4F97-A6AA-B97970A495A8}">
      <dgm:prSet phldrT="[Text]"/>
      <dgm:spPr/>
      <dgm:t>
        <a:bodyPr/>
        <a:lstStyle/>
        <a:p>
          <a:pPr>
            <a:buNone/>
          </a:pPr>
          <a:r>
            <a:rPr lang="en-US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Budget Alerts</a:t>
          </a:r>
          <a:endParaRPr lang="en-IN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6673A662-4A3D-4CD2-A5ED-CE444A3871B8}" type="parTrans" cxnId="{32F54458-9AA7-4C3A-96E4-2036F10A1418}">
      <dgm:prSet/>
      <dgm:spPr/>
      <dgm:t>
        <a:bodyPr/>
        <a:lstStyle/>
        <a:p>
          <a:endParaRPr lang="en-IN"/>
        </a:p>
      </dgm:t>
    </dgm:pt>
    <dgm:pt modelId="{6F918E30-3470-4875-B33F-29B33A897D35}" type="sibTrans" cxnId="{32F54458-9AA7-4C3A-96E4-2036F10A1418}">
      <dgm:prSet/>
      <dgm:spPr/>
      <dgm:t>
        <a:bodyPr/>
        <a:lstStyle/>
        <a:p>
          <a:endParaRPr lang="en-IN"/>
        </a:p>
      </dgm:t>
    </dgm:pt>
    <dgm:pt modelId="{7A2B532C-FE87-451F-A3A3-FFF2F4CFC5FE}">
      <dgm:prSet phldrT="[Text]"/>
      <dgm:spPr/>
      <dgm:t>
        <a:bodyPr/>
        <a:lstStyle/>
        <a:p>
          <a:pPr>
            <a:buNone/>
          </a:pPr>
          <a:r>
            <a: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Set up notifications to prevent unexpected cost overruns.</a:t>
          </a:r>
          <a:endParaRPr lang="en-IN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8C32C3C-3D62-4B79-8568-AC10135586A3}" type="parTrans" cxnId="{37AAA888-8CDD-4B66-A74D-691E10DC05D4}">
      <dgm:prSet/>
      <dgm:spPr/>
      <dgm:t>
        <a:bodyPr/>
        <a:lstStyle/>
        <a:p>
          <a:endParaRPr lang="en-IN"/>
        </a:p>
      </dgm:t>
    </dgm:pt>
    <dgm:pt modelId="{0594D31A-FED8-4BD9-88B2-B32F9B90F0D5}" type="sibTrans" cxnId="{37AAA888-8CDD-4B66-A74D-691E10DC05D4}">
      <dgm:prSet/>
      <dgm:spPr/>
      <dgm:t>
        <a:bodyPr/>
        <a:lstStyle/>
        <a:p>
          <a:endParaRPr lang="en-IN"/>
        </a:p>
      </dgm:t>
    </dgm:pt>
    <dgm:pt modelId="{22F75E47-BBD6-46F5-A903-B42B5F1A0F3E}" type="pres">
      <dgm:prSet presAssocID="{DD3C6F20-A5A3-4F64-8A2D-6093E738465E}" presName="linearFlow" presStyleCnt="0">
        <dgm:presLayoutVars>
          <dgm:dir/>
          <dgm:animLvl val="lvl"/>
          <dgm:resizeHandles val="exact"/>
        </dgm:presLayoutVars>
      </dgm:prSet>
      <dgm:spPr/>
    </dgm:pt>
    <dgm:pt modelId="{51B013C1-7E81-4EFC-9534-87995D436C67}" type="pres">
      <dgm:prSet presAssocID="{54007B06-49CA-408F-B755-FE63F7570169}" presName="composite" presStyleCnt="0"/>
      <dgm:spPr/>
    </dgm:pt>
    <dgm:pt modelId="{032BCCCE-5B10-45B1-BDD1-63472127F512}" type="pres">
      <dgm:prSet presAssocID="{54007B06-49CA-408F-B755-FE63F7570169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E430C66F-369D-46B2-B46F-4348AB79B99C}" type="pres">
      <dgm:prSet presAssocID="{54007B06-49CA-408F-B755-FE63F7570169}" presName="descendantText" presStyleLbl="alignAcc1" presStyleIdx="0" presStyleCnt="3">
        <dgm:presLayoutVars>
          <dgm:bulletEnabled val="1"/>
        </dgm:presLayoutVars>
      </dgm:prSet>
      <dgm:spPr/>
    </dgm:pt>
    <dgm:pt modelId="{BF16B52C-8C2D-4A9A-913B-AF1F2E2C8474}" type="pres">
      <dgm:prSet presAssocID="{A68DD579-C0C4-470A-BF1D-3D68383EA33E}" presName="sp" presStyleCnt="0"/>
      <dgm:spPr/>
    </dgm:pt>
    <dgm:pt modelId="{28E56B49-9C07-472C-A1AB-E5CAC3081A42}" type="pres">
      <dgm:prSet presAssocID="{A6D5BD98-0ACB-4106-AC2E-BDA882205EB5}" presName="composite" presStyleCnt="0"/>
      <dgm:spPr/>
    </dgm:pt>
    <dgm:pt modelId="{2B657AFB-AADA-41BA-B029-9F6DBB454B5B}" type="pres">
      <dgm:prSet presAssocID="{A6D5BD98-0ACB-4106-AC2E-BDA882205EB5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F6B1E623-EB0F-4524-824D-EC0C4729C1BE}" type="pres">
      <dgm:prSet presAssocID="{A6D5BD98-0ACB-4106-AC2E-BDA882205EB5}" presName="descendantText" presStyleLbl="alignAcc1" presStyleIdx="1" presStyleCnt="3">
        <dgm:presLayoutVars>
          <dgm:bulletEnabled val="1"/>
        </dgm:presLayoutVars>
      </dgm:prSet>
      <dgm:spPr/>
    </dgm:pt>
    <dgm:pt modelId="{25B7C77C-E522-404E-A368-6A601134648F}" type="pres">
      <dgm:prSet presAssocID="{2FC61EB4-8EF5-4093-99AB-83CBC736E18F}" presName="sp" presStyleCnt="0"/>
      <dgm:spPr/>
    </dgm:pt>
    <dgm:pt modelId="{360621D6-1612-44C3-B050-07DFA2A8197C}" type="pres">
      <dgm:prSet presAssocID="{439D33C2-3262-4EE4-BB5C-08DB7D95605D}" presName="composite" presStyleCnt="0"/>
      <dgm:spPr/>
    </dgm:pt>
    <dgm:pt modelId="{7DA1D492-91AE-4583-AD74-AE0B6E1BDCCD}" type="pres">
      <dgm:prSet presAssocID="{439D33C2-3262-4EE4-BB5C-08DB7D95605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2E39A267-2539-42AE-8178-6B3DE196492E}" type="pres">
      <dgm:prSet presAssocID="{439D33C2-3262-4EE4-BB5C-08DB7D95605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FD6FA511-C956-431D-B250-6C4DA92A55C2}" srcId="{DD3C6F20-A5A3-4F64-8A2D-6093E738465E}" destId="{A6D5BD98-0ACB-4106-AC2E-BDA882205EB5}" srcOrd="1" destOrd="0" parTransId="{EE09C8B4-5A33-49B3-9FFA-EBE653D76D6C}" sibTransId="{2FC61EB4-8EF5-4093-99AB-83CBC736E18F}"/>
    <dgm:cxn modelId="{4AF3A811-BDA9-47AE-B0E3-0096E368A02D}" srcId="{54007B06-49CA-408F-B755-FE63F7570169}" destId="{BF957AFB-69B6-4B12-A5A3-1580CD951FB3}" srcOrd="0" destOrd="0" parTransId="{7F862CA6-EFBC-41CC-B241-5C261D7DDB00}" sibTransId="{74CA6738-A41B-4682-9CBD-BDB520227127}"/>
    <dgm:cxn modelId="{B4AC1F16-5BA3-4BC8-A987-E64D78CD9E17}" type="presOf" srcId="{C0207811-0117-4983-8EAF-573308A4489D}" destId="{E430C66F-369D-46B2-B46F-4348AB79B99C}" srcOrd="0" destOrd="1" presId="urn:microsoft.com/office/officeart/2005/8/layout/chevron2"/>
    <dgm:cxn modelId="{7DF4A228-808B-4EF7-99DD-43A32AD144DC}" srcId="{A6D5BD98-0ACB-4106-AC2E-BDA882205EB5}" destId="{FD28116B-0D90-4FC9-89E8-3C57CA3F9788}" srcOrd="0" destOrd="0" parTransId="{047A9BDF-46CA-4960-BA3E-61384F9F3F09}" sibTransId="{BEAD9558-5066-40D8-A79E-D2FF7953982D}"/>
    <dgm:cxn modelId="{2F9B8037-0507-45E9-8C0D-08C94BD49D23}" type="presOf" srcId="{54007B06-49CA-408F-B755-FE63F7570169}" destId="{032BCCCE-5B10-45B1-BDD1-63472127F512}" srcOrd="0" destOrd="0" presId="urn:microsoft.com/office/officeart/2005/8/layout/chevron2"/>
    <dgm:cxn modelId="{11335E5B-7C4E-4E25-AD12-B6E3A54FC4ED}" type="presOf" srcId="{BF957AFB-69B6-4B12-A5A3-1580CD951FB3}" destId="{E430C66F-369D-46B2-B46F-4348AB79B99C}" srcOrd="0" destOrd="0" presId="urn:microsoft.com/office/officeart/2005/8/layout/chevron2"/>
    <dgm:cxn modelId="{CA8CBA64-5C92-4379-BAB4-458B1250A984}" type="presOf" srcId="{3ECE08F5-02EE-45B3-841E-9AC5AA34C032}" destId="{F6B1E623-EB0F-4524-824D-EC0C4729C1BE}" srcOrd="0" destOrd="1" presId="urn:microsoft.com/office/officeart/2005/8/layout/chevron2"/>
    <dgm:cxn modelId="{A9CB3E65-990A-4B38-A07D-63790B1FC961}" srcId="{DD3C6F20-A5A3-4F64-8A2D-6093E738465E}" destId="{54007B06-49CA-408F-B755-FE63F7570169}" srcOrd="0" destOrd="0" parTransId="{D69009C6-096B-4B94-A977-2567CC0968E2}" sibTransId="{A68DD579-C0C4-470A-BF1D-3D68383EA33E}"/>
    <dgm:cxn modelId="{65913E69-458D-4834-845B-A6110B4392B8}" srcId="{DD3C6F20-A5A3-4F64-8A2D-6093E738465E}" destId="{439D33C2-3262-4EE4-BB5C-08DB7D95605D}" srcOrd="2" destOrd="0" parTransId="{582FB31F-86D0-4B28-A550-EF38C30D437C}" sibTransId="{3017B33C-DE1F-4F63-B346-AA91397D2945}"/>
    <dgm:cxn modelId="{C167C674-81E6-43B2-984E-A9F013179EAE}" type="presOf" srcId="{FD28116B-0D90-4FC9-89E8-3C57CA3F9788}" destId="{F6B1E623-EB0F-4524-824D-EC0C4729C1BE}" srcOrd="0" destOrd="0" presId="urn:microsoft.com/office/officeart/2005/8/layout/chevron2"/>
    <dgm:cxn modelId="{C15CBC55-82D0-4CDA-9E12-5A4654C19A04}" srcId="{A6D5BD98-0ACB-4106-AC2E-BDA882205EB5}" destId="{3ECE08F5-02EE-45B3-841E-9AC5AA34C032}" srcOrd="1" destOrd="0" parTransId="{F03EC840-E2E2-4AC3-94E3-5C7E0D2E4577}" sibTransId="{E12B9664-7BDA-4789-9BB1-3FC608F2D574}"/>
    <dgm:cxn modelId="{32F54458-9AA7-4C3A-96E4-2036F10A1418}" srcId="{439D33C2-3262-4EE4-BB5C-08DB7D95605D}" destId="{E4FA8C69-C769-4F97-A6AA-B97970A495A8}" srcOrd="0" destOrd="0" parTransId="{6673A662-4A3D-4CD2-A5ED-CE444A3871B8}" sibTransId="{6F918E30-3470-4875-B33F-29B33A897D35}"/>
    <dgm:cxn modelId="{37AAA888-8CDD-4B66-A74D-691E10DC05D4}" srcId="{439D33C2-3262-4EE4-BB5C-08DB7D95605D}" destId="{7A2B532C-FE87-451F-A3A3-FFF2F4CFC5FE}" srcOrd="1" destOrd="0" parTransId="{A8C32C3C-3D62-4B79-8568-AC10135586A3}" sibTransId="{0594D31A-FED8-4BD9-88B2-B32F9B90F0D5}"/>
    <dgm:cxn modelId="{18E56D91-B8DF-45F3-935C-2E9AD53F3F40}" type="presOf" srcId="{E4FA8C69-C769-4F97-A6AA-B97970A495A8}" destId="{2E39A267-2539-42AE-8178-6B3DE196492E}" srcOrd="0" destOrd="0" presId="urn:microsoft.com/office/officeart/2005/8/layout/chevron2"/>
    <dgm:cxn modelId="{A76480B2-4A2B-4ED1-BDE7-357508B2FC25}" type="presOf" srcId="{7A2B532C-FE87-451F-A3A3-FFF2F4CFC5FE}" destId="{2E39A267-2539-42AE-8178-6B3DE196492E}" srcOrd="0" destOrd="1" presId="urn:microsoft.com/office/officeart/2005/8/layout/chevron2"/>
    <dgm:cxn modelId="{AD4C3FCF-FA45-4ACD-A9FB-1D934FA7F0D5}" srcId="{54007B06-49CA-408F-B755-FE63F7570169}" destId="{C0207811-0117-4983-8EAF-573308A4489D}" srcOrd="1" destOrd="0" parTransId="{1BDC37C2-CCC2-427E-8BE3-E13FAD8C388B}" sibTransId="{7EC92442-4E2A-4EEB-AAAF-9EC90AACCC96}"/>
    <dgm:cxn modelId="{EF7165E8-D70A-4313-9467-26C3C9DC0D91}" type="presOf" srcId="{439D33C2-3262-4EE4-BB5C-08DB7D95605D}" destId="{7DA1D492-91AE-4583-AD74-AE0B6E1BDCCD}" srcOrd="0" destOrd="0" presId="urn:microsoft.com/office/officeart/2005/8/layout/chevron2"/>
    <dgm:cxn modelId="{0DA7DAF3-AFA5-41F3-BCD0-6CE42BAED95D}" type="presOf" srcId="{A6D5BD98-0ACB-4106-AC2E-BDA882205EB5}" destId="{2B657AFB-AADA-41BA-B029-9F6DBB454B5B}" srcOrd="0" destOrd="0" presId="urn:microsoft.com/office/officeart/2005/8/layout/chevron2"/>
    <dgm:cxn modelId="{F497C8FC-A769-47FD-A2B5-9342D4CDCE6C}" type="presOf" srcId="{DD3C6F20-A5A3-4F64-8A2D-6093E738465E}" destId="{22F75E47-BBD6-46F5-A903-B42B5F1A0F3E}" srcOrd="0" destOrd="0" presId="urn:microsoft.com/office/officeart/2005/8/layout/chevron2"/>
    <dgm:cxn modelId="{585C65BC-33D8-4A6F-9964-C911F954731C}" type="presParOf" srcId="{22F75E47-BBD6-46F5-A903-B42B5F1A0F3E}" destId="{51B013C1-7E81-4EFC-9534-87995D436C67}" srcOrd="0" destOrd="0" presId="urn:microsoft.com/office/officeart/2005/8/layout/chevron2"/>
    <dgm:cxn modelId="{FBD28FD7-5183-4C59-9CD9-2D5647CCC71F}" type="presParOf" srcId="{51B013C1-7E81-4EFC-9534-87995D436C67}" destId="{032BCCCE-5B10-45B1-BDD1-63472127F512}" srcOrd="0" destOrd="0" presId="urn:microsoft.com/office/officeart/2005/8/layout/chevron2"/>
    <dgm:cxn modelId="{A0D10E5C-8440-4ED0-9B30-281ED3A7473D}" type="presParOf" srcId="{51B013C1-7E81-4EFC-9534-87995D436C67}" destId="{E430C66F-369D-46B2-B46F-4348AB79B99C}" srcOrd="1" destOrd="0" presId="urn:microsoft.com/office/officeart/2005/8/layout/chevron2"/>
    <dgm:cxn modelId="{EFCFF427-98FB-46C0-90C5-D49E5FEB20F8}" type="presParOf" srcId="{22F75E47-BBD6-46F5-A903-B42B5F1A0F3E}" destId="{BF16B52C-8C2D-4A9A-913B-AF1F2E2C8474}" srcOrd="1" destOrd="0" presId="urn:microsoft.com/office/officeart/2005/8/layout/chevron2"/>
    <dgm:cxn modelId="{CA8AE4E3-6F54-49AE-AAD0-879B92A70FD2}" type="presParOf" srcId="{22F75E47-BBD6-46F5-A903-B42B5F1A0F3E}" destId="{28E56B49-9C07-472C-A1AB-E5CAC3081A42}" srcOrd="2" destOrd="0" presId="urn:microsoft.com/office/officeart/2005/8/layout/chevron2"/>
    <dgm:cxn modelId="{F8DFECC3-3856-4A2C-81D3-0F5D5BE82A03}" type="presParOf" srcId="{28E56B49-9C07-472C-A1AB-E5CAC3081A42}" destId="{2B657AFB-AADA-41BA-B029-9F6DBB454B5B}" srcOrd="0" destOrd="0" presId="urn:microsoft.com/office/officeart/2005/8/layout/chevron2"/>
    <dgm:cxn modelId="{0D965378-2E84-4109-8103-42B125DC1C42}" type="presParOf" srcId="{28E56B49-9C07-472C-A1AB-E5CAC3081A42}" destId="{F6B1E623-EB0F-4524-824D-EC0C4729C1BE}" srcOrd="1" destOrd="0" presId="urn:microsoft.com/office/officeart/2005/8/layout/chevron2"/>
    <dgm:cxn modelId="{6BB3FECA-E158-47D0-8168-EDD0BC9C2580}" type="presParOf" srcId="{22F75E47-BBD6-46F5-A903-B42B5F1A0F3E}" destId="{25B7C77C-E522-404E-A368-6A601134648F}" srcOrd="3" destOrd="0" presId="urn:microsoft.com/office/officeart/2005/8/layout/chevron2"/>
    <dgm:cxn modelId="{C1BC0F1B-F81F-4787-9027-70DC218CE299}" type="presParOf" srcId="{22F75E47-BBD6-46F5-A903-B42B5F1A0F3E}" destId="{360621D6-1612-44C3-B050-07DFA2A8197C}" srcOrd="4" destOrd="0" presId="urn:microsoft.com/office/officeart/2005/8/layout/chevron2"/>
    <dgm:cxn modelId="{FA8F8BB5-8DF5-4B16-99FA-47C43B2DD5A2}" type="presParOf" srcId="{360621D6-1612-44C3-B050-07DFA2A8197C}" destId="{7DA1D492-91AE-4583-AD74-AE0B6E1BDCCD}" srcOrd="0" destOrd="0" presId="urn:microsoft.com/office/officeart/2005/8/layout/chevron2"/>
    <dgm:cxn modelId="{DBD3CC0B-E706-40F5-8DA0-0CC52D60E517}" type="presParOf" srcId="{360621D6-1612-44C3-B050-07DFA2A8197C}" destId="{2E39A267-2539-42AE-8178-6B3DE196492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2BCCCE-5B10-45B1-BDD1-63472127F512}">
      <dsp:nvSpPr>
        <dsp:cNvPr id="0" name=""/>
        <dsp:cNvSpPr/>
      </dsp:nvSpPr>
      <dsp:spPr>
        <a:xfrm rot="5400000">
          <a:off x="-211786" y="213217"/>
          <a:ext cx="1411909" cy="988336"/>
        </a:xfrm>
        <a:prstGeom prst="chevron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1</a:t>
          </a:r>
          <a:endParaRPr lang="en-IN" sz="2700" kern="1200" dirty="0"/>
        </a:p>
      </dsp:txBody>
      <dsp:txXfrm rot="-5400000">
        <a:off x="1" y="495598"/>
        <a:ext cx="988336" cy="423573"/>
      </dsp:txXfrm>
    </dsp:sp>
    <dsp:sp modelId="{E430C66F-369D-46B2-B46F-4348AB79B99C}">
      <dsp:nvSpPr>
        <dsp:cNvPr id="0" name=""/>
        <dsp:cNvSpPr/>
      </dsp:nvSpPr>
      <dsp:spPr>
        <a:xfrm rot="5400000">
          <a:off x="2602801" y="-1613033"/>
          <a:ext cx="917740" cy="41466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Azure Auto-scale</a:t>
          </a:r>
          <a:endParaRPr lang="en-IN" sz="18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Automatically adjust resources based on demand for optimal performance.</a:t>
          </a:r>
          <a:endParaRPr lang="en-IN" sz="18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988336" y="46232"/>
        <a:ext cx="4101870" cy="828140"/>
      </dsp:txXfrm>
    </dsp:sp>
    <dsp:sp modelId="{2B657AFB-AADA-41BA-B029-9F6DBB454B5B}">
      <dsp:nvSpPr>
        <dsp:cNvPr id="0" name=""/>
        <dsp:cNvSpPr/>
      </dsp:nvSpPr>
      <dsp:spPr>
        <a:xfrm rot="5400000">
          <a:off x="-211786" y="1428431"/>
          <a:ext cx="1411909" cy="988336"/>
        </a:xfrm>
        <a:prstGeom prst="chevron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0000"/>
                <a:lumMod val="110000"/>
                <a:satMod val="105000"/>
                <a:tint val="67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20000"/>
                <a:lumMod val="105000"/>
                <a:satMod val="103000"/>
                <a:tint val="73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000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2</a:t>
          </a:r>
          <a:endParaRPr lang="en-IN" sz="2700" kern="1200" dirty="0"/>
        </a:p>
      </dsp:txBody>
      <dsp:txXfrm rot="-5400000">
        <a:off x="1" y="1710812"/>
        <a:ext cx="988336" cy="423573"/>
      </dsp:txXfrm>
    </dsp:sp>
    <dsp:sp modelId="{F6B1E623-EB0F-4524-824D-EC0C4729C1BE}">
      <dsp:nvSpPr>
        <dsp:cNvPr id="0" name=""/>
        <dsp:cNvSpPr/>
      </dsp:nvSpPr>
      <dsp:spPr>
        <a:xfrm rot="5400000">
          <a:off x="2602801" y="-397819"/>
          <a:ext cx="917740" cy="41466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Cost Analysis</a:t>
          </a:r>
          <a:endParaRPr lang="en-IN" sz="18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Regularly review resource usage and identify opportunities for optimization.</a:t>
          </a:r>
          <a:endParaRPr lang="en-IN" sz="18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988336" y="1261446"/>
        <a:ext cx="4101870" cy="828140"/>
      </dsp:txXfrm>
    </dsp:sp>
    <dsp:sp modelId="{7DA1D492-91AE-4583-AD74-AE0B6E1BDCCD}">
      <dsp:nvSpPr>
        <dsp:cNvPr id="0" name=""/>
        <dsp:cNvSpPr/>
      </dsp:nvSpPr>
      <dsp:spPr>
        <a:xfrm rot="5400000">
          <a:off x="-211786" y="2643645"/>
          <a:ext cx="1411909" cy="988336"/>
        </a:xfrm>
        <a:prstGeom prst="chevron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3</a:t>
          </a:r>
          <a:endParaRPr lang="en-IN" sz="2700" kern="1200" dirty="0"/>
        </a:p>
      </dsp:txBody>
      <dsp:txXfrm rot="-5400000">
        <a:off x="1" y="2926026"/>
        <a:ext cx="988336" cy="423573"/>
      </dsp:txXfrm>
    </dsp:sp>
    <dsp:sp modelId="{2E39A267-2539-42AE-8178-6B3DE196492E}">
      <dsp:nvSpPr>
        <dsp:cNvPr id="0" name=""/>
        <dsp:cNvSpPr/>
      </dsp:nvSpPr>
      <dsp:spPr>
        <a:xfrm rot="5400000">
          <a:off x="2602801" y="817394"/>
          <a:ext cx="917740" cy="41466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Budget Alerts</a:t>
          </a:r>
          <a:endParaRPr lang="en-IN" sz="18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Set up notifications to prevent unexpected cost overruns.</a:t>
          </a:r>
          <a:endParaRPr lang="en-IN" sz="18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988336" y="2476659"/>
        <a:ext cx="4101870" cy="8281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4693" y="403066"/>
            <a:ext cx="5279017" cy="2859026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GlobalTech Solutions Cloud Migration Strategy</a:t>
            </a:r>
            <a:endParaRPr lang="en-US" sz="5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407" y="3617441"/>
            <a:ext cx="5078996" cy="15545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Assigned Cloud Provider: Azure | Group 16 | Section 13</a:t>
            </a:r>
          </a:p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Devgiri &amp; Jatin</a:t>
            </a:r>
          </a:p>
        </p:txBody>
      </p:sp>
      <p:pic>
        <p:nvPicPr>
          <p:cNvPr id="4" name="Picture 3" descr="A hallway with rows of computer servers&#10;&#10;Description automatically generated">
            <a:extLst>
              <a:ext uri="{FF2B5EF4-FFF2-40B4-BE49-F238E27FC236}">
                <a16:creationId xmlns:a16="http://schemas.microsoft.com/office/drawing/2014/main" id="{84A892A6-BB66-BAC7-1E55-617249E7D5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"/>
          <a:stretch/>
        </p:blipFill>
        <p:spPr>
          <a:xfrm>
            <a:off x="7616215" y="10"/>
            <a:ext cx="4575785" cy="685799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">
            <a:extLst>
              <a:ext uri="{FF2B5EF4-FFF2-40B4-BE49-F238E27FC236}">
                <a16:creationId xmlns:a16="http://schemas.microsoft.com/office/drawing/2014/main" id="{44D16CFA-F1E7-BE0C-4707-A2AD30F456B2}"/>
              </a:ext>
            </a:extLst>
          </p:cNvPr>
          <p:cNvSpPr/>
          <p:nvPr/>
        </p:nvSpPr>
        <p:spPr>
          <a:xfrm>
            <a:off x="5932008" y="2206575"/>
            <a:ext cx="22860" cy="4056936"/>
          </a:xfrm>
          <a:prstGeom prst="roundRect">
            <a:avLst>
              <a:gd name="adj" fmla="val 726044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74967-F427-EE64-508F-E4A2FA90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7783" y="603676"/>
            <a:ext cx="6648450" cy="1325563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3B4540"/>
                </a:solidFill>
                <a:latin typeface="FrankRuehl" panose="020E0503060101010101" pitchFamily="34" charset="-79"/>
                <a:ea typeface="Fraunces Extra Bold" pitchFamily="34" charset="-122"/>
                <a:cs typeface="FrankRuehl" panose="020E0503060101010101" pitchFamily="34" charset="-79"/>
              </a:rPr>
              <a:t>Migration Roadmap and Timeline</a:t>
            </a:r>
            <a:br>
              <a:rPr lang="en-US" sz="3200" i="1" dirty="0">
                <a:latin typeface="FrankRuehl" panose="020E0503060101010101" pitchFamily="34" charset="-79"/>
                <a:cs typeface="FrankRuehl" panose="020E0503060101010101" pitchFamily="34" charset="-79"/>
              </a:rPr>
            </a:br>
            <a:endParaRPr lang="en-IN" sz="3200" i="1" dirty="0">
              <a:latin typeface="FrankRuehl" panose="020E0503060101010101" pitchFamily="34" charset="-79"/>
              <a:cs typeface="FrankRuehl" panose="020E0503060101010101" pitchFamily="34" charset="-79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B2CB87E3-578A-C600-07C9-4D82E74CE95C}"/>
              </a:ext>
            </a:extLst>
          </p:cNvPr>
          <p:cNvSpPr/>
          <p:nvPr/>
        </p:nvSpPr>
        <p:spPr>
          <a:xfrm>
            <a:off x="5122886" y="2949049"/>
            <a:ext cx="645438" cy="22860"/>
          </a:xfrm>
          <a:prstGeom prst="roundRect">
            <a:avLst>
              <a:gd name="adj" fmla="val 726044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0151278F-1354-AE46-97B5-BAAB8C69D53F}"/>
              </a:ext>
            </a:extLst>
          </p:cNvPr>
          <p:cNvSpPr/>
          <p:nvPr/>
        </p:nvSpPr>
        <p:spPr>
          <a:xfrm>
            <a:off x="5745464" y="2753072"/>
            <a:ext cx="414933" cy="414933"/>
          </a:xfrm>
          <a:prstGeom prst="roundRect">
            <a:avLst>
              <a:gd name="adj" fmla="val 4000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E628C231-1715-CE72-075F-A7471620F5FB}"/>
              </a:ext>
            </a:extLst>
          </p:cNvPr>
          <p:cNvSpPr/>
          <p:nvPr/>
        </p:nvSpPr>
        <p:spPr>
          <a:xfrm>
            <a:off x="5883814" y="2822247"/>
            <a:ext cx="13811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1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F209344A-F771-77B1-C512-E0FBFDBCDFB3}"/>
              </a:ext>
            </a:extLst>
          </p:cNvPr>
          <p:cNvSpPr/>
          <p:nvPr/>
        </p:nvSpPr>
        <p:spPr>
          <a:xfrm>
            <a:off x="1778718" y="2729974"/>
            <a:ext cx="316003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Q1: Assessment &amp; Planning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hape 7">
            <a:extLst>
              <a:ext uri="{FF2B5EF4-FFF2-40B4-BE49-F238E27FC236}">
                <a16:creationId xmlns:a16="http://schemas.microsoft.com/office/drawing/2014/main" id="{7BF95FA8-5E45-8898-1393-0D5582D345DF}"/>
              </a:ext>
            </a:extLst>
          </p:cNvPr>
          <p:cNvSpPr/>
          <p:nvPr/>
        </p:nvSpPr>
        <p:spPr>
          <a:xfrm>
            <a:off x="6137536" y="3870950"/>
            <a:ext cx="645438" cy="22860"/>
          </a:xfrm>
          <a:prstGeom prst="roundRect">
            <a:avLst>
              <a:gd name="adj" fmla="val 726044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1D250FF1-D339-B0EC-B66A-018D40A1E7C2}"/>
              </a:ext>
            </a:extLst>
          </p:cNvPr>
          <p:cNvSpPr/>
          <p:nvPr/>
        </p:nvSpPr>
        <p:spPr>
          <a:xfrm>
            <a:off x="5745464" y="3674973"/>
            <a:ext cx="414933" cy="414933"/>
          </a:xfrm>
          <a:prstGeom prst="roundRect">
            <a:avLst>
              <a:gd name="adj" fmla="val 4000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CE9EFFC3-F1AF-7C98-E0A3-6CB664A91D2D}"/>
              </a:ext>
            </a:extLst>
          </p:cNvPr>
          <p:cNvSpPr/>
          <p:nvPr/>
        </p:nvSpPr>
        <p:spPr>
          <a:xfrm>
            <a:off x="5862502" y="3744148"/>
            <a:ext cx="180856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1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10">
            <a:extLst>
              <a:ext uri="{FF2B5EF4-FFF2-40B4-BE49-F238E27FC236}">
                <a16:creationId xmlns:a16="http://schemas.microsoft.com/office/drawing/2014/main" id="{D6A46328-72DC-C75F-5363-A0772D229B98}"/>
              </a:ext>
            </a:extLst>
          </p:cNvPr>
          <p:cNvSpPr/>
          <p:nvPr/>
        </p:nvSpPr>
        <p:spPr>
          <a:xfrm>
            <a:off x="6967104" y="3651875"/>
            <a:ext cx="2819995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Q2-Q3: Initial Migration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D713FA30-2B48-48AE-5E04-6F986996D64B}"/>
              </a:ext>
            </a:extLst>
          </p:cNvPr>
          <p:cNvSpPr/>
          <p:nvPr/>
        </p:nvSpPr>
        <p:spPr>
          <a:xfrm>
            <a:off x="5122886" y="4700696"/>
            <a:ext cx="645438" cy="22860"/>
          </a:xfrm>
          <a:prstGeom prst="roundRect">
            <a:avLst>
              <a:gd name="adj" fmla="val 726044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Shape 13">
            <a:extLst>
              <a:ext uri="{FF2B5EF4-FFF2-40B4-BE49-F238E27FC236}">
                <a16:creationId xmlns:a16="http://schemas.microsoft.com/office/drawing/2014/main" id="{7B609832-E72B-DAFD-6DC9-D74427445712}"/>
              </a:ext>
            </a:extLst>
          </p:cNvPr>
          <p:cNvSpPr/>
          <p:nvPr/>
        </p:nvSpPr>
        <p:spPr>
          <a:xfrm>
            <a:off x="5745464" y="4504719"/>
            <a:ext cx="414933" cy="414933"/>
          </a:xfrm>
          <a:prstGeom prst="roundRect">
            <a:avLst>
              <a:gd name="adj" fmla="val 4000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14">
            <a:extLst>
              <a:ext uri="{FF2B5EF4-FFF2-40B4-BE49-F238E27FC236}">
                <a16:creationId xmlns:a16="http://schemas.microsoft.com/office/drawing/2014/main" id="{812E7848-3672-D77D-B472-984C41AA7BD1}"/>
              </a:ext>
            </a:extLst>
          </p:cNvPr>
          <p:cNvSpPr/>
          <p:nvPr/>
        </p:nvSpPr>
        <p:spPr>
          <a:xfrm>
            <a:off x="5869289" y="4573895"/>
            <a:ext cx="167164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1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 15">
            <a:extLst>
              <a:ext uri="{FF2B5EF4-FFF2-40B4-BE49-F238E27FC236}">
                <a16:creationId xmlns:a16="http://schemas.microsoft.com/office/drawing/2014/main" id="{A5FA602E-A1A9-EAA5-8A56-FD2B6EC2C4BA}"/>
              </a:ext>
            </a:extLst>
          </p:cNvPr>
          <p:cNvSpPr/>
          <p:nvPr/>
        </p:nvSpPr>
        <p:spPr>
          <a:xfrm>
            <a:off x="1679063" y="4481621"/>
            <a:ext cx="3259693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Q4: Core Systems Migration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Shape 17">
            <a:extLst>
              <a:ext uri="{FF2B5EF4-FFF2-40B4-BE49-F238E27FC236}">
                <a16:creationId xmlns:a16="http://schemas.microsoft.com/office/drawing/2014/main" id="{428DF7F3-ACD9-CB89-D87A-5BF81B5E2FAF}"/>
              </a:ext>
            </a:extLst>
          </p:cNvPr>
          <p:cNvSpPr/>
          <p:nvPr/>
        </p:nvSpPr>
        <p:spPr>
          <a:xfrm>
            <a:off x="6137536" y="5530562"/>
            <a:ext cx="645438" cy="22860"/>
          </a:xfrm>
          <a:prstGeom prst="roundRect">
            <a:avLst>
              <a:gd name="adj" fmla="val 726044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Shape 18">
            <a:extLst>
              <a:ext uri="{FF2B5EF4-FFF2-40B4-BE49-F238E27FC236}">
                <a16:creationId xmlns:a16="http://schemas.microsoft.com/office/drawing/2014/main" id="{3FFEB8C8-4392-1F43-E335-DF16AE039507}"/>
              </a:ext>
            </a:extLst>
          </p:cNvPr>
          <p:cNvSpPr/>
          <p:nvPr/>
        </p:nvSpPr>
        <p:spPr>
          <a:xfrm>
            <a:off x="5745464" y="5334585"/>
            <a:ext cx="414933" cy="414933"/>
          </a:xfrm>
          <a:prstGeom prst="roundRect">
            <a:avLst>
              <a:gd name="adj" fmla="val 4000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 19">
            <a:extLst>
              <a:ext uri="{FF2B5EF4-FFF2-40B4-BE49-F238E27FC236}">
                <a16:creationId xmlns:a16="http://schemas.microsoft.com/office/drawing/2014/main" id="{1E303C83-836E-3F56-BF34-F6EBC4ED46CF}"/>
              </a:ext>
            </a:extLst>
          </p:cNvPr>
          <p:cNvSpPr/>
          <p:nvPr/>
        </p:nvSpPr>
        <p:spPr>
          <a:xfrm>
            <a:off x="5858930" y="5403760"/>
            <a:ext cx="188000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21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 20">
            <a:extLst>
              <a:ext uri="{FF2B5EF4-FFF2-40B4-BE49-F238E27FC236}">
                <a16:creationId xmlns:a16="http://schemas.microsoft.com/office/drawing/2014/main" id="{333AF5A8-7200-3062-1396-B633A3F0A33D}"/>
              </a:ext>
            </a:extLst>
          </p:cNvPr>
          <p:cNvSpPr/>
          <p:nvPr/>
        </p:nvSpPr>
        <p:spPr>
          <a:xfrm>
            <a:off x="6967104" y="5311487"/>
            <a:ext cx="312670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Q1 Next Year: Optimization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8581FAE3-6C04-4FC9-3979-A5AA2974DBA0}"/>
              </a:ext>
            </a:extLst>
          </p:cNvPr>
          <p:cNvSpPr/>
          <p:nvPr/>
        </p:nvSpPr>
        <p:spPr>
          <a:xfrm>
            <a:off x="1884784" y="3084899"/>
            <a:ext cx="2976466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Complete infrastructure analysis and develop detailed migration plan.</a:t>
            </a:r>
            <a:endParaRPr lang="en-US" sz="14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 11">
            <a:extLst>
              <a:ext uri="{FF2B5EF4-FFF2-40B4-BE49-F238E27FC236}">
                <a16:creationId xmlns:a16="http://schemas.microsoft.com/office/drawing/2014/main" id="{6FDF6548-F849-0E49-DA00-5B8826A8113A}"/>
              </a:ext>
            </a:extLst>
          </p:cNvPr>
          <p:cNvSpPr/>
          <p:nvPr/>
        </p:nvSpPr>
        <p:spPr>
          <a:xfrm>
            <a:off x="6967104" y="3940006"/>
            <a:ext cx="3329421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Begin migrating non-critical systems and refactoring applications.</a:t>
            </a:r>
            <a:endParaRPr lang="en-US" sz="14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 16">
            <a:extLst>
              <a:ext uri="{FF2B5EF4-FFF2-40B4-BE49-F238E27FC236}">
                <a16:creationId xmlns:a16="http://schemas.microsoft.com/office/drawing/2014/main" id="{B759F3C1-EE78-103C-C7AC-6A663D774A46}"/>
              </a:ext>
            </a:extLst>
          </p:cNvPr>
          <p:cNvSpPr/>
          <p:nvPr/>
        </p:nvSpPr>
        <p:spPr>
          <a:xfrm>
            <a:off x="1236916" y="4746892"/>
            <a:ext cx="4005501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Transition ERP and critical databases to Azure.</a:t>
            </a:r>
            <a:endParaRPr lang="en-US" sz="145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EA0A7930-EF15-1731-E0B7-6CFF076A2253}"/>
              </a:ext>
            </a:extLst>
          </p:cNvPr>
          <p:cNvSpPr/>
          <p:nvPr/>
        </p:nvSpPr>
        <p:spPr>
          <a:xfrm>
            <a:off x="6967104" y="5599250"/>
            <a:ext cx="3329421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Fine-tune performance and implement advanced Azure services.</a:t>
            </a:r>
            <a:endParaRPr lang="en-US" sz="14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461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EDB6-060A-18AB-EB67-08722CABC90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4472C4"/>
            </a:solidFill>
          </a:ln>
        </p:spPr>
        <p:txBody>
          <a:bodyPr/>
          <a:lstStyle/>
          <a:p>
            <a:pPr algn="ctr"/>
            <a:r>
              <a:rPr lang="en-US" i="1" dirty="0">
                <a:latin typeface="Calibri"/>
                <a:ea typeface="+mj-lt"/>
                <a:cs typeface="+mj-lt"/>
              </a:rPr>
              <a:t>Conclusion</a:t>
            </a:r>
            <a:endParaRPr lang="en-US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A5CDF-8B7E-17A9-1352-4BE08E846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Calibri"/>
                <a:ea typeface="+mn-lt"/>
                <a:cs typeface="+mn-lt"/>
              </a:rPr>
              <a:t>Migrating to Azure ensures scalability, compliance, and cost efficiency.</a:t>
            </a:r>
            <a:endParaRPr lang="en-US" sz="2400" dirty="0">
              <a:latin typeface="Calibri"/>
              <a:ea typeface="Calibri"/>
              <a:cs typeface="Calibri"/>
            </a:endParaRPr>
          </a:p>
          <a:p>
            <a:r>
              <a:rPr lang="en-US" sz="2400" dirty="0">
                <a:latin typeface="Calibri"/>
                <a:ea typeface="+mn-lt"/>
                <a:cs typeface="+mn-lt"/>
              </a:rPr>
              <a:t>Downtime is minimized, meeting business continuity needs.</a:t>
            </a:r>
            <a:endParaRPr lang="en-US" sz="2400" dirty="0">
              <a:latin typeface="Calibri"/>
              <a:ea typeface="Calibri"/>
              <a:cs typeface="Calibri"/>
            </a:endParaRPr>
          </a:p>
          <a:p>
            <a:r>
              <a:rPr lang="en-US" sz="2400" dirty="0">
                <a:latin typeface="Calibri"/>
                <a:ea typeface="+mn-lt"/>
                <a:cs typeface="+mn-lt"/>
              </a:rPr>
              <a:t>Future steps: Optimize costs, enhance security, and modernize further.</a:t>
            </a:r>
            <a:endParaRPr lang="en-US" sz="1800">
              <a:latin typeface="Calibri"/>
              <a:ea typeface="Calibri"/>
              <a:cs typeface="Calibri"/>
            </a:endParaRPr>
          </a:p>
          <a:p>
            <a:endParaRPr lang="en-US" sz="2400" b="1" dirty="0">
              <a:latin typeface="Calibri"/>
              <a:ea typeface="+mn-lt"/>
              <a:cs typeface="+mn-lt"/>
            </a:endParaRPr>
          </a:p>
          <a:p>
            <a:r>
              <a:rPr lang="en-US" sz="2400" b="1" dirty="0">
                <a:latin typeface="Calibri"/>
                <a:ea typeface="+mn-lt"/>
                <a:cs typeface="+mn-lt"/>
              </a:rPr>
              <a:t>Closing Note:</a:t>
            </a:r>
            <a:endParaRPr lang="en-US" sz="2400" dirty="0">
              <a:latin typeface="Calibri"/>
              <a:ea typeface="Calibri"/>
              <a:cs typeface="Calibri"/>
            </a:endParaRPr>
          </a:p>
          <a:p>
            <a:r>
              <a:rPr lang="en-US" sz="2400" dirty="0">
                <a:latin typeface="Calibri"/>
                <a:ea typeface="+mn-lt"/>
                <a:cs typeface="+mn-lt"/>
              </a:rPr>
              <a:t>"GlobalTech is ready for a cloud-first future. Thank you!"</a:t>
            </a:r>
            <a:endParaRPr lang="en-US" sz="2400" dirty="0">
              <a:latin typeface="Calibri"/>
              <a:ea typeface="Calibri"/>
              <a:cs typeface="Calibri"/>
            </a:endParaRPr>
          </a:p>
          <a:p>
            <a:endParaRPr lang="en-US" sz="24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5742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944B8-D83F-0F3C-70AE-1B7C6D19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70" y="690"/>
            <a:ext cx="10515600" cy="1325563"/>
          </a:xfrm>
        </p:spPr>
        <p:txBody>
          <a:bodyPr/>
          <a:lstStyle/>
          <a:p>
            <a:r>
              <a:rPr lang="en-US" sz="4100" b="1" dirty="0">
                <a:solidFill>
                  <a:srgbClr val="3B45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Company Overview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320A037-E124-AF66-64E4-2F6C75D9E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70" y="1825625"/>
            <a:ext cx="7081079" cy="1159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b="1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Global Presence</a:t>
            </a:r>
          </a:p>
          <a:p>
            <a:r>
              <a:rPr lang="en-US" sz="1600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Operations span across 10 countries, showcasing our international reach.</a:t>
            </a:r>
            <a:endParaRPr lang="en-US" sz="2100" b="1" dirty="0">
              <a:solidFill>
                <a:srgbClr val="40544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100" b="1" dirty="0">
              <a:solidFill>
                <a:srgbClr val="40544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100" b="1" dirty="0">
              <a:solidFill>
                <a:srgbClr val="40544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2CCB404F-0719-B2B7-79DB-2C57F1E056C0}"/>
              </a:ext>
            </a:extLst>
          </p:cNvPr>
          <p:cNvSpPr txBox="1">
            <a:spLocks/>
          </p:cNvSpPr>
          <p:nvPr/>
        </p:nvSpPr>
        <p:spPr>
          <a:xfrm>
            <a:off x="548861" y="3314286"/>
            <a:ext cx="6584122" cy="17892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100" b="1" dirty="0">
              <a:solidFill>
                <a:srgbClr val="40544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100" b="1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Infrastructure</a:t>
            </a:r>
          </a:p>
          <a:p>
            <a:r>
              <a:rPr lang="en-US" sz="1600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150 VMs power our critical systems, including ERP and SQL databases.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CB255C55-D38A-7D2F-DA2D-0A7201233AA7}"/>
              </a:ext>
            </a:extLst>
          </p:cNvPr>
          <p:cNvSpPr txBox="1">
            <a:spLocks/>
          </p:cNvSpPr>
          <p:nvPr/>
        </p:nvSpPr>
        <p:spPr>
          <a:xfrm>
            <a:off x="548861" y="5434634"/>
            <a:ext cx="7081079" cy="1159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1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Legacy Systems</a:t>
            </a:r>
          </a:p>
          <a:p>
            <a:r>
              <a:rPr lang="en-US" sz="1600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Mainframe infrastructure supports core business processes.</a:t>
            </a:r>
            <a:endParaRPr lang="en-US" sz="2100" b="1" dirty="0">
              <a:solidFill>
                <a:srgbClr val="40544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40544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100" b="1" dirty="0">
              <a:solidFill>
                <a:srgbClr val="40544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100" b="1" dirty="0">
              <a:solidFill>
                <a:srgbClr val="40544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5" descr="A green globe with black background&#10;&#10;Description automatically generated">
            <a:extLst>
              <a:ext uri="{FF2B5EF4-FFF2-40B4-BE49-F238E27FC236}">
                <a16:creationId xmlns:a16="http://schemas.microsoft.com/office/drawing/2014/main" id="{3362A709-0F0F-EE57-E5BA-1E1DA5B63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08" y="1130990"/>
            <a:ext cx="576194" cy="576194"/>
          </a:xfrm>
          <a:prstGeom prst="rect">
            <a:avLst/>
          </a:prstGeom>
        </p:spPr>
      </p:pic>
      <p:pic>
        <p:nvPicPr>
          <p:cNvPr id="30" name="Picture 29" descr="A green rectangles with dots&#10;&#10;Description automatically generated">
            <a:extLst>
              <a:ext uri="{FF2B5EF4-FFF2-40B4-BE49-F238E27FC236}">
                <a16:creationId xmlns:a16="http://schemas.microsoft.com/office/drawing/2014/main" id="{B2B78493-049D-F75B-3BEE-D4728188D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08" y="2986296"/>
            <a:ext cx="576194" cy="576194"/>
          </a:xfrm>
          <a:prstGeom prst="rect">
            <a:avLst/>
          </a:prstGeom>
        </p:spPr>
      </p:pic>
      <p:pic>
        <p:nvPicPr>
          <p:cNvPr id="31" name="Picture 30" descr="A green outline of a person&#10;&#10;Description automatically generated">
            <a:extLst>
              <a:ext uri="{FF2B5EF4-FFF2-40B4-BE49-F238E27FC236}">
                <a16:creationId xmlns:a16="http://schemas.microsoft.com/office/drawing/2014/main" id="{DF2EB89C-FFC4-633E-C37D-E1F1586F5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07" y="4658622"/>
            <a:ext cx="576194" cy="58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85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404F2-6A50-248B-2AAD-D94D73240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48" y="199473"/>
            <a:ext cx="10515600" cy="1325563"/>
          </a:xfrm>
        </p:spPr>
        <p:txBody>
          <a:bodyPr/>
          <a:lstStyle/>
          <a:p>
            <a:r>
              <a:rPr lang="en-US" sz="3800" b="1" dirty="0">
                <a:solidFill>
                  <a:srgbClr val="3B45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Migration Phases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4B847ABC-8517-4593-F221-FFFBBC8C0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070" y="1792494"/>
            <a:ext cx="7081079" cy="1159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 b="1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Assessment</a:t>
            </a:r>
            <a:endParaRPr lang="en-US" sz="2100" b="1" dirty="0">
              <a:solidFill>
                <a:srgbClr val="40544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500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Analyze current infrastructure and identify migration candidates.</a:t>
            </a:r>
            <a:endParaRPr lang="en-US" sz="1500" b="1" dirty="0">
              <a:solidFill>
                <a:srgbClr val="40544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40544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100" b="1" dirty="0">
              <a:solidFill>
                <a:srgbClr val="40544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100" b="1" dirty="0">
              <a:solidFill>
                <a:srgbClr val="40544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6B215E4-2C06-C182-6A4F-5AEBCAA58091}"/>
              </a:ext>
            </a:extLst>
          </p:cNvPr>
          <p:cNvSpPr txBox="1">
            <a:spLocks/>
          </p:cNvSpPr>
          <p:nvPr/>
        </p:nvSpPr>
        <p:spPr>
          <a:xfrm>
            <a:off x="4361070" y="2753278"/>
            <a:ext cx="7081079" cy="1159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b="1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Planning</a:t>
            </a:r>
            <a:endParaRPr lang="en-US" sz="2100" b="1" dirty="0">
              <a:solidFill>
                <a:srgbClr val="40544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500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 a detailed migration strategy and resource allocation plan.</a:t>
            </a:r>
            <a:endParaRPr lang="en-US" sz="2100" b="1" dirty="0">
              <a:solidFill>
                <a:srgbClr val="40544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100" b="1" dirty="0">
              <a:solidFill>
                <a:srgbClr val="40544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100" b="1" dirty="0">
              <a:solidFill>
                <a:srgbClr val="40544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1D93A7CE-1783-0977-B2AB-99BB83A7A4E2}"/>
              </a:ext>
            </a:extLst>
          </p:cNvPr>
          <p:cNvSpPr txBox="1">
            <a:spLocks/>
          </p:cNvSpPr>
          <p:nvPr/>
        </p:nvSpPr>
        <p:spPr>
          <a:xfrm>
            <a:off x="4361070" y="3691972"/>
            <a:ext cx="7081079" cy="1159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b="1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Execution</a:t>
            </a:r>
            <a:endParaRPr lang="en-US" sz="2100" b="1" dirty="0">
              <a:solidFill>
                <a:srgbClr val="40544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500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the migration in phases, minimizing business disruption.</a:t>
            </a:r>
            <a:endParaRPr lang="en-US" sz="1500" b="1" dirty="0">
              <a:solidFill>
                <a:srgbClr val="40544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40544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100" b="1" dirty="0">
              <a:solidFill>
                <a:srgbClr val="40544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100" b="1" dirty="0">
              <a:solidFill>
                <a:srgbClr val="40544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DCCD2810-BF21-5EE2-C7F6-B0609953E6E7}"/>
              </a:ext>
            </a:extLst>
          </p:cNvPr>
          <p:cNvSpPr txBox="1">
            <a:spLocks/>
          </p:cNvSpPr>
          <p:nvPr/>
        </p:nvSpPr>
        <p:spPr>
          <a:xfrm>
            <a:off x="4361070" y="4685885"/>
            <a:ext cx="7081079" cy="1159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b="1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Validation</a:t>
            </a:r>
            <a:endParaRPr lang="en-US" sz="2100" b="1" dirty="0">
              <a:solidFill>
                <a:srgbClr val="40544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500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 all systems are functioning correctly in the new environment.</a:t>
            </a:r>
            <a:endParaRPr lang="en-US" sz="1500" b="1" dirty="0">
              <a:solidFill>
                <a:srgbClr val="40544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100" b="1" dirty="0">
              <a:solidFill>
                <a:srgbClr val="40544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100" b="1" dirty="0">
              <a:solidFill>
                <a:srgbClr val="40544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5C551B90-5401-2DB1-E3F3-54BF2983CEB4}"/>
              </a:ext>
            </a:extLst>
          </p:cNvPr>
          <p:cNvCxnSpPr/>
          <p:nvPr/>
        </p:nvCxnSpPr>
        <p:spPr>
          <a:xfrm>
            <a:off x="1766556" y="1311115"/>
            <a:ext cx="27602" cy="4236975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3147DFB7-E0FC-A703-5500-41EDB9A490E2}"/>
              </a:ext>
            </a:extLst>
          </p:cNvPr>
          <p:cNvCxnSpPr/>
          <p:nvPr/>
        </p:nvCxnSpPr>
        <p:spPr>
          <a:xfrm>
            <a:off x="2208195" y="2147500"/>
            <a:ext cx="1628495" cy="165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7910189E-FEDB-5A95-3041-E2EEBB407023}"/>
              </a:ext>
            </a:extLst>
          </p:cNvPr>
          <p:cNvCxnSpPr>
            <a:cxnSpLocks/>
          </p:cNvCxnSpPr>
          <p:nvPr/>
        </p:nvCxnSpPr>
        <p:spPr>
          <a:xfrm>
            <a:off x="2208195" y="3108282"/>
            <a:ext cx="1628495" cy="165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2782C552-E18A-284C-CDBA-4A23631D3FC1}"/>
              </a:ext>
            </a:extLst>
          </p:cNvPr>
          <p:cNvCxnSpPr>
            <a:cxnSpLocks/>
          </p:cNvCxnSpPr>
          <p:nvPr/>
        </p:nvCxnSpPr>
        <p:spPr>
          <a:xfrm>
            <a:off x="2208195" y="3914456"/>
            <a:ext cx="1628495" cy="165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8AE9C912-9516-15DD-F591-1448F0E97D9C}"/>
              </a:ext>
            </a:extLst>
          </p:cNvPr>
          <p:cNvCxnSpPr>
            <a:cxnSpLocks/>
          </p:cNvCxnSpPr>
          <p:nvPr/>
        </p:nvCxnSpPr>
        <p:spPr>
          <a:xfrm>
            <a:off x="2208194" y="5040891"/>
            <a:ext cx="1628495" cy="165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8" name="Oval 357">
            <a:extLst>
              <a:ext uri="{FF2B5EF4-FFF2-40B4-BE49-F238E27FC236}">
                <a16:creationId xmlns:a16="http://schemas.microsoft.com/office/drawing/2014/main" id="{A399D7FB-5481-BEB3-B458-651661568756}"/>
              </a:ext>
            </a:extLst>
          </p:cNvPr>
          <p:cNvSpPr/>
          <p:nvPr/>
        </p:nvSpPr>
        <p:spPr>
          <a:xfrm>
            <a:off x="1504269" y="4693076"/>
            <a:ext cx="579651" cy="5796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62F9ED7C-9573-A2A5-50E1-AC54B6546BD4}"/>
              </a:ext>
            </a:extLst>
          </p:cNvPr>
          <p:cNvSpPr/>
          <p:nvPr/>
        </p:nvSpPr>
        <p:spPr>
          <a:xfrm>
            <a:off x="1504270" y="3699164"/>
            <a:ext cx="579651" cy="5796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176527EA-65D7-ED30-E62A-B7AD3920CED4}"/>
              </a:ext>
            </a:extLst>
          </p:cNvPr>
          <p:cNvSpPr/>
          <p:nvPr/>
        </p:nvSpPr>
        <p:spPr>
          <a:xfrm>
            <a:off x="1504270" y="2760469"/>
            <a:ext cx="579651" cy="5796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74AFA506-DF36-E906-40BE-ED1469042A8C}"/>
              </a:ext>
            </a:extLst>
          </p:cNvPr>
          <p:cNvSpPr/>
          <p:nvPr/>
        </p:nvSpPr>
        <p:spPr>
          <a:xfrm>
            <a:off x="1504270" y="1799686"/>
            <a:ext cx="579651" cy="5796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4216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DCC64-C31C-0AD7-2DC7-276EA55C7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196" y="1020998"/>
            <a:ext cx="10515600" cy="1325563"/>
          </a:xfrm>
        </p:spPr>
        <p:txBody>
          <a:bodyPr/>
          <a:lstStyle/>
          <a:p>
            <a:r>
              <a:rPr lang="en-US" sz="4500" b="1" dirty="0">
                <a:solidFill>
                  <a:srgbClr val="3B45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Modernization Strategy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41C529-87D9-92D9-58E7-43FEA71C1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476" y="2941574"/>
            <a:ext cx="4220818" cy="6738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 dirty="0">
                <a:solidFill>
                  <a:srgbClr val="3B45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ERP Refactoring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9F597-2F3A-A819-75F2-8B78D5EF4B4A}"/>
              </a:ext>
            </a:extLst>
          </p:cNvPr>
          <p:cNvSpPr txBox="1"/>
          <p:nvPr/>
        </p:nvSpPr>
        <p:spPr>
          <a:xfrm>
            <a:off x="7165707" y="2941574"/>
            <a:ext cx="412363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b="1" dirty="0">
                <a:solidFill>
                  <a:srgbClr val="3B45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Mainframe Replacement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b="1" dirty="0">
              <a:solidFill>
                <a:srgbClr val="3B454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8B5A6E-B1D5-B565-4E9C-42244C75CEC9}"/>
              </a:ext>
            </a:extLst>
          </p:cNvPr>
          <p:cNvSpPr txBox="1"/>
          <p:nvPr/>
        </p:nvSpPr>
        <p:spPr>
          <a:xfrm>
            <a:off x="6260841" y="3531705"/>
            <a:ext cx="593336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kern="1200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Transition mainframe workloads to Azure Functions for serverless computing and cost optimization.</a:t>
            </a:r>
            <a:endParaRPr lang="en-US" dirty="0">
              <a:solidFill>
                <a:srgbClr val="40544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B361FF-6143-C53F-8E2D-4722C121EEC0}"/>
              </a:ext>
            </a:extLst>
          </p:cNvPr>
          <p:cNvSpPr txBox="1"/>
          <p:nvPr/>
        </p:nvSpPr>
        <p:spPr>
          <a:xfrm>
            <a:off x="103088" y="3564117"/>
            <a:ext cx="53825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Migrate ERP system to Azure Kubernetes Service (AKS) for improved scalability and management.</a:t>
            </a:r>
          </a:p>
        </p:txBody>
      </p:sp>
    </p:spTree>
    <p:extLst>
      <p:ext uri="{BB962C8B-B14F-4D97-AF65-F5344CB8AC3E}">
        <p14:creationId xmlns:p14="http://schemas.microsoft.com/office/powerpoint/2010/main" val="3537254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E22B0-F3DC-14E2-EE1B-3130E6920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020" y="53307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3B45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Compliance &amp; Security</a:t>
            </a:r>
            <a:b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577F38-45D3-A320-0158-92CDA76000E7}"/>
              </a:ext>
            </a:extLst>
          </p:cNvPr>
          <p:cNvSpPr txBox="1">
            <a:spLocks/>
          </p:cNvSpPr>
          <p:nvPr/>
        </p:nvSpPr>
        <p:spPr>
          <a:xfrm>
            <a:off x="838200" y="2127215"/>
            <a:ext cx="3089988" cy="16236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ts val="27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GDPR Compliance</a:t>
            </a:r>
          </a:p>
          <a:p>
            <a:pPr>
              <a:lnSpc>
                <a:spcPts val="2750"/>
              </a:lnSpc>
            </a:pPr>
            <a:r>
              <a:rPr lang="en-US" sz="1400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data protection measures to ensure compliance with EU regulations.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E90DBAD-7F05-4D85-B8F2-445BD3C5E469}"/>
              </a:ext>
            </a:extLst>
          </p:cNvPr>
          <p:cNvSpPr txBox="1">
            <a:spLocks/>
          </p:cNvSpPr>
          <p:nvPr/>
        </p:nvSpPr>
        <p:spPr>
          <a:xfrm>
            <a:off x="4012163" y="2127215"/>
            <a:ext cx="3089988" cy="16236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ts val="27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HIPAA Compliance</a:t>
            </a:r>
          </a:p>
          <a:p>
            <a:pPr>
              <a:lnSpc>
                <a:spcPts val="2750"/>
              </a:lnSpc>
            </a:pPr>
            <a:r>
              <a:rPr lang="en-US" sz="1400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Secure health-related data in accordance with US healthcare privacy standards.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E4F369-F919-BA65-1230-D9817514F090}"/>
              </a:ext>
            </a:extLst>
          </p:cNvPr>
          <p:cNvSpPr txBox="1">
            <a:spLocks/>
          </p:cNvSpPr>
          <p:nvPr/>
        </p:nvSpPr>
        <p:spPr>
          <a:xfrm>
            <a:off x="838200" y="3871878"/>
            <a:ext cx="6263951" cy="16236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ts val="27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Azure Security Center</a:t>
            </a:r>
          </a:p>
          <a:p>
            <a:pPr>
              <a:lnSpc>
                <a:spcPts val="2750"/>
              </a:lnSpc>
            </a:pPr>
            <a:r>
              <a:rPr lang="en-US" sz="1400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Utilize advanced threat protection and security management across hybrid cloud workloads.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97BAC512-8766-9EDD-5963-A65F6EE7F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033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02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D7043-6D1C-71C1-50AD-99FC1E39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580" y="1669753"/>
            <a:ext cx="7951237" cy="630815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3B45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Scalability &amp; Cost Management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7195821-8060-1EA2-B18F-2FD352B697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3541319"/>
              </p:ext>
            </p:extLst>
          </p:nvPr>
        </p:nvGraphicFramePr>
        <p:xfrm>
          <a:off x="3376096" y="2466182"/>
          <a:ext cx="5135007" cy="3845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7119E01D-62FC-2C1E-7A60-114982948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266825"/>
            <a:ext cx="12192000" cy="220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29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DF3ADB-C224-F881-E285-FFF182F8D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5145" y="3232338"/>
            <a:ext cx="6341708" cy="867747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3B45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Post-Migration Optimization</a:t>
            </a:r>
            <a:b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D142A71-B7B2-5F2C-7C51-3B87B2E4A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8098" y="4490000"/>
            <a:ext cx="2945363" cy="1245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Gain deep insights into application performance and infrastructure health.</a:t>
            </a:r>
            <a:endParaRPr lang="en-US" sz="17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34182A6-DFE5-21A0-AD9E-6EE021021A0B}"/>
              </a:ext>
            </a:extLst>
          </p:cNvPr>
          <p:cNvSpPr txBox="1">
            <a:spLocks/>
          </p:cNvSpPr>
          <p:nvPr/>
        </p:nvSpPr>
        <p:spPr>
          <a:xfrm>
            <a:off x="4370896" y="4481204"/>
            <a:ext cx="2945363" cy="124563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Gain deep insights into application performance and infrastructure health.</a:t>
            </a:r>
            <a:endParaRPr lang="en-US" sz="17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B1B0444B-A818-0DC8-1246-33FDAF3FB0C9}"/>
              </a:ext>
            </a:extLst>
          </p:cNvPr>
          <p:cNvSpPr txBox="1">
            <a:spLocks/>
          </p:cNvSpPr>
          <p:nvPr/>
        </p:nvSpPr>
        <p:spPr>
          <a:xfrm>
            <a:off x="8005665" y="4489999"/>
            <a:ext cx="2945363" cy="124563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Gain deep insights into application performance and infrastructure health.</a:t>
            </a:r>
            <a:endParaRPr lang="en-US" sz="17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B7B04942-A32A-ACA7-A4A1-B6F194CAD2A8}"/>
              </a:ext>
            </a:extLst>
          </p:cNvPr>
          <p:cNvSpPr/>
          <p:nvPr/>
        </p:nvSpPr>
        <p:spPr>
          <a:xfrm>
            <a:off x="1298226" y="4120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Azure Monitor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8F96232B-95E7-7E62-BDA2-A937B8C4016F}"/>
              </a:ext>
            </a:extLst>
          </p:cNvPr>
          <p:cNvSpPr/>
          <p:nvPr/>
        </p:nvSpPr>
        <p:spPr>
          <a:xfrm>
            <a:off x="4559665" y="41124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Azure Advisor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CD5DA2AD-8D2F-F077-0E81-B93F68E43CAA}"/>
              </a:ext>
            </a:extLst>
          </p:cNvPr>
          <p:cNvSpPr/>
          <p:nvPr/>
        </p:nvSpPr>
        <p:spPr>
          <a:xfrm>
            <a:off x="7553694" y="4126874"/>
            <a:ext cx="400078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Continuous Improvement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5E600DCF-B9F0-D37B-F570-B52894C72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" y="-239164"/>
            <a:ext cx="12184623" cy="272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74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431485CD-8734-2E27-8B1F-9E3F43D7C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3758" y="365126"/>
            <a:ext cx="7724484" cy="894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Benefits of Azure Migration</a:t>
            </a:r>
            <a:endParaRPr lang="en-US" sz="44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D20F0D2E-6C4B-B44E-94B0-4CE58C1D2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8736" y="1583337"/>
            <a:ext cx="1341812" cy="1088640"/>
          </a:xfrm>
          <a:prstGeom prst="rect">
            <a:avLst/>
          </a:prstGeom>
        </p:spPr>
      </p:pic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E14A54D0-444A-5E25-F870-3AF32045F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223" y="2795333"/>
            <a:ext cx="2936837" cy="1094856"/>
          </a:xfrm>
          <a:prstGeom prst="rect">
            <a:avLst/>
          </a:prstGeom>
        </p:spPr>
      </p:pic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3194A79C-EA53-D390-B6BE-1ED920804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013545"/>
            <a:ext cx="4550485" cy="1098200"/>
          </a:xfrm>
          <a:prstGeom prst="rect">
            <a:avLst/>
          </a:prstGeom>
        </p:spPr>
      </p:pic>
      <p:pic>
        <p:nvPicPr>
          <p:cNvPr id="9" name="Image 3" descr="preencoded.png">
            <a:extLst>
              <a:ext uri="{FF2B5EF4-FFF2-40B4-BE49-F238E27FC236}">
                <a16:creationId xmlns:a16="http://schemas.microsoft.com/office/drawing/2014/main" id="{3B072423-F0BC-21E8-A25A-637CE2054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76" y="5235101"/>
            <a:ext cx="6164132" cy="10803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39518E-CAD0-342C-DA74-F5A5734BEF10}"/>
              </a:ext>
            </a:extLst>
          </p:cNvPr>
          <p:cNvSpPr txBox="1"/>
          <p:nvPr/>
        </p:nvSpPr>
        <p:spPr>
          <a:xfrm>
            <a:off x="3051111" y="2127657"/>
            <a:ext cx="72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24555-E5A0-857E-1D54-2D27D329B1B6}"/>
              </a:ext>
            </a:extLst>
          </p:cNvPr>
          <p:cNvSpPr txBox="1"/>
          <p:nvPr/>
        </p:nvSpPr>
        <p:spPr>
          <a:xfrm>
            <a:off x="3051107" y="3158095"/>
            <a:ext cx="72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678640-B501-99EA-1145-9718AD2B5730}"/>
              </a:ext>
            </a:extLst>
          </p:cNvPr>
          <p:cNvSpPr txBox="1"/>
          <p:nvPr/>
        </p:nvSpPr>
        <p:spPr>
          <a:xfrm>
            <a:off x="3051107" y="4377979"/>
            <a:ext cx="72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73F802-D73D-8369-CF02-9558AEA9907F}"/>
              </a:ext>
            </a:extLst>
          </p:cNvPr>
          <p:cNvSpPr txBox="1"/>
          <p:nvPr/>
        </p:nvSpPr>
        <p:spPr>
          <a:xfrm>
            <a:off x="3051106" y="5476179"/>
            <a:ext cx="72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97C719AC-F2A9-9FBA-BA1A-198D3CD74694}"/>
              </a:ext>
            </a:extLst>
          </p:cNvPr>
          <p:cNvSpPr/>
          <p:nvPr/>
        </p:nvSpPr>
        <p:spPr>
          <a:xfrm>
            <a:off x="4047267" y="1671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Innovation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80591C63-997F-B994-D497-61C97A05B845}"/>
              </a:ext>
            </a:extLst>
          </p:cNvPr>
          <p:cNvSpPr/>
          <p:nvPr/>
        </p:nvSpPr>
        <p:spPr>
          <a:xfrm>
            <a:off x="4057054" y="1907708"/>
            <a:ext cx="4077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 to cutting-edge cloud services</a:t>
            </a:r>
            <a:endParaRPr lang="en-US" sz="17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05AC60A3-D9BD-3C88-FB03-351E0C055F62}"/>
              </a:ext>
            </a:extLst>
          </p:cNvPr>
          <p:cNvSpPr/>
          <p:nvPr/>
        </p:nvSpPr>
        <p:spPr>
          <a:xfrm>
            <a:off x="4383702" y="27953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Scalability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82B07272-3FCF-DA6D-243F-931253410787}"/>
              </a:ext>
            </a:extLst>
          </p:cNvPr>
          <p:cNvSpPr/>
          <p:nvPr/>
        </p:nvSpPr>
        <p:spPr>
          <a:xfrm>
            <a:off x="4383702" y="3102653"/>
            <a:ext cx="42943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Easily adjust resources to meet demand</a:t>
            </a:r>
            <a:endParaRPr lang="en-US" sz="17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 10">
            <a:extLst>
              <a:ext uri="{FF2B5EF4-FFF2-40B4-BE49-F238E27FC236}">
                <a16:creationId xmlns:a16="http://schemas.microsoft.com/office/drawing/2014/main" id="{AB45ECE4-8BFD-4582-D92F-543EBBFA22FE}"/>
              </a:ext>
            </a:extLst>
          </p:cNvPr>
          <p:cNvSpPr/>
          <p:nvPr/>
        </p:nvSpPr>
        <p:spPr>
          <a:xfrm>
            <a:off x="5032086" y="39469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Cost Efficiency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8ED376C1-2807-22A4-CD71-9C279411FC05}"/>
              </a:ext>
            </a:extLst>
          </p:cNvPr>
          <p:cNvSpPr/>
          <p:nvPr/>
        </p:nvSpPr>
        <p:spPr>
          <a:xfrm>
            <a:off x="5176242" y="4186423"/>
            <a:ext cx="29587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 only for resources used</a:t>
            </a:r>
            <a:endParaRPr lang="en-US" sz="17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 14">
            <a:extLst>
              <a:ext uri="{FF2B5EF4-FFF2-40B4-BE49-F238E27FC236}">
                <a16:creationId xmlns:a16="http://schemas.microsoft.com/office/drawing/2014/main" id="{8E1AD1A5-54B9-F701-D6DC-C7ABCF827DE2}"/>
              </a:ext>
            </a:extLst>
          </p:cNvPr>
          <p:cNvSpPr/>
          <p:nvPr/>
        </p:nvSpPr>
        <p:spPr>
          <a:xfrm>
            <a:off x="5842813" y="5235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Global Reach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 15">
            <a:extLst>
              <a:ext uri="{FF2B5EF4-FFF2-40B4-BE49-F238E27FC236}">
                <a16:creationId xmlns:a16="http://schemas.microsoft.com/office/drawing/2014/main" id="{C1FE11FF-58F4-E19C-50DF-5046261AD24C}"/>
              </a:ext>
            </a:extLst>
          </p:cNvPr>
          <p:cNvSpPr/>
          <p:nvPr/>
        </p:nvSpPr>
        <p:spPr>
          <a:xfrm>
            <a:off x="6010929" y="5531335"/>
            <a:ext cx="42480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Improved performance for global users</a:t>
            </a:r>
            <a:endParaRPr lang="en-US" sz="17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931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CD6CB-DB12-6197-85DD-A398DB520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3B45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Challenges and Risks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7F1AB0CB-A253-003C-9322-19E4E5C0FE13}"/>
              </a:ext>
            </a:extLst>
          </p:cNvPr>
          <p:cNvSpPr/>
          <p:nvPr/>
        </p:nvSpPr>
        <p:spPr>
          <a:xfrm>
            <a:off x="793849" y="2213134"/>
            <a:ext cx="2173724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hape 6">
            <a:extLst>
              <a:ext uri="{FF2B5EF4-FFF2-40B4-BE49-F238E27FC236}">
                <a16:creationId xmlns:a16="http://schemas.microsoft.com/office/drawing/2014/main" id="{1E6BA62E-ACFB-24B0-5024-95267C94507F}"/>
              </a:ext>
            </a:extLst>
          </p:cNvPr>
          <p:cNvSpPr/>
          <p:nvPr/>
        </p:nvSpPr>
        <p:spPr>
          <a:xfrm>
            <a:off x="793789" y="3633431"/>
            <a:ext cx="4347567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hape 11">
            <a:extLst>
              <a:ext uri="{FF2B5EF4-FFF2-40B4-BE49-F238E27FC236}">
                <a16:creationId xmlns:a16="http://schemas.microsoft.com/office/drawing/2014/main" id="{890E6C09-539E-72F2-0F9E-4F14FC86C09C}"/>
              </a:ext>
            </a:extLst>
          </p:cNvPr>
          <p:cNvSpPr/>
          <p:nvPr/>
        </p:nvSpPr>
        <p:spPr>
          <a:xfrm>
            <a:off x="793789" y="5053728"/>
            <a:ext cx="6521410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764F71AD-C413-FC16-D614-B14869B150B6}"/>
              </a:ext>
            </a:extLst>
          </p:cNvPr>
          <p:cNvSpPr/>
          <p:nvPr/>
        </p:nvSpPr>
        <p:spPr>
          <a:xfrm>
            <a:off x="2967572" y="3429000"/>
            <a:ext cx="9224428" cy="45719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5672302E-4704-249E-0350-05C59D4A2ABF}"/>
              </a:ext>
            </a:extLst>
          </p:cNvPr>
          <p:cNvSpPr/>
          <p:nvPr/>
        </p:nvSpPr>
        <p:spPr>
          <a:xfrm flipV="1">
            <a:off x="5141356" y="4801283"/>
            <a:ext cx="7137730" cy="45719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434D8C97-A8C0-83C6-8AF5-F9F77AF30161}"/>
              </a:ext>
            </a:extLst>
          </p:cNvPr>
          <p:cNvSpPr/>
          <p:nvPr/>
        </p:nvSpPr>
        <p:spPr>
          <a:xfrm>
            <a:off x="3101022" y="2335863"/>
            <a:ext cx="38959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Migration Complexity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E30E1D0-83C6-A13C-F8BB-38798EDC048A}"/>
              </a:ext>
            </a:extLst>
          </p:cNvPr>
          <p:cNvSpPr/>
          <p:nvPr/>
        </p:nvSpPr>
        <p:spPr>
          <a:xfrm>
            <a:off x="5265534" y="37135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Skills Gap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 13">
            <a:extLst>
              <a:ext uri="{FF2B5EF4-FFF2-40B4-BE49-F238E27FC236}">
                <a16:creationId xmlns:a16="http://schemas.microsoft.com/office/drawing/2014/main" id="{2B0C7CDE-6B88-5F93-EEE0-27B40F3E1526}"/>
              </a:ext>
            </a:extLst>
          </p:cNvPr>
          <p:cNvSpPr/>
          <p:nvPr/>
        </p:nvSpPr>
        <p:spPr>
          <a:xfrm>
            <a:off x="7411386" y="5157705"/>
            <a:ext cx="34941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Downtime Minimization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CEF0BFD8-C078-3B7F-75EC-EF105793A838}"/>
              </a:ext>
            </a:extLst>
          </p:cNvPr>
          <p:cNvSpPr/>
          <p:nvPr/>
        </p:nvSpPr>
        <p:spPr>
          <a:xfrm>
            <a:off x="3146464" y="2686624"/>
            <a:ext cx="41687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Ensuring data integrity during transfer</a:t>
            </a:r>
            <a:endParaRPr lang="en-US" sz="17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D93B3C55-D405-4EC0-3145-D85F4E077CA6}"/>
              </a:ext>
            </a:extLst>
          </p:cNvPr>
          <p:cNvSpPr/>
          <p:nvPr/>
        </p:nvSpPr>
        <p:spPr>
          <a:xfrm>
            <a:off x="5267332" y="4023862"/>
            <a:ext cx="44063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staff on new cloud technologies</a:t>
            </a:r>
            <a:endParaRPr lang="en-US" sz="17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 14">
            <a:extLst>
              <a:ext uri="{FF2B5EF4-FFF2-40B4-BE49-F238E27FC236}">
                <a16:creationId xmlns:a16="http://schemas.microsoft.com/office/drawing/2014/main" id="{8DD3761B-938A-BBEE-523C-26E96587EDD7}"/>
              </a:ext>
            </a:extLst>
          </p:cNvPr>
          <p:cNvSpPr/>
          <p:nvPr/>
        </p:nvSpPr>
        <p:spPr>
          <a:xfrm>
            <a:off x="7411386" y="5512035"/>
            <a:ext cx="51750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Reducing service interruptions during migration</a:t>
            </a:r>
            <a:endParaRPr lang="en-US" sz="17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565BA9-33F2-E634-C89B-C7384570E299}"/>
              </a:ext>
            </a:extLst>
          </p:cNvPr>
          <p:cNvSpPr txBox="1"/>
          <p:nvPr/>
        </p:nvSpPr>
        <p:spPr>
          <a:xfrm>
            <a:off x="1081142" y="265290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200" b="1" dirty="0">
                <a:ln/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IN" sz="3200" b="1" dirty="0">
              <a:ln/>
              <a:solidFill>
                <a:schemeClr val="accent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B15A10-98F8-7E72-6462-5DA92A7D8812}"/>
              </a:ext>
            </a:extLst>
          </p:cNvPr>
          <p:cNvSpPr txBox="1"/>
          <p:nvPr/>
        </p:nvSpPr>
        <p:spPr>
          <a:xfrm>
            <a:off x="1081142" y="4023862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200" b="1" dirty="0">
                <a:ln/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IN" sz="3200" b="1" dirty="0">
              <a:ln/>
              <a:solidFill>
                <a:schemeClr val="accent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CB3C22-2AD0-9659-07A6-8CBC1533A3EE}"/>
              </a:ext>
            </a:extLst>
          </p:cNvPr>
          <p:cNvSpPr txBox="1"/>
          <p:nvPr/>
        </p:nvSpPr>
        <p:spPr>
          <a:xfrm>
            <a:off x="1081142" y="5414814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200" b="1" dirty="0">
                <a:ln/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IN" sz="3200" b="1" dirty="0">
              <a:ln/>
              <a:solidFill>
                <a:schemeClr val="accent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470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369032424E1748A3A61B94B8F165DD" ma:contentTypeVersion="4" ma:contentTypeDescription="Create a new document." ma:contentTypeScope="" ma:versionID="79927ce3a423f36ebf6efc083be17ebd">
  <xsd:schema xmlns:xsd="http://www.w3.org/2001/XMLSchema" xmlns:xs="http://www.w3.org/2001/XMLSchema" xmlns:p="http://schemas.microsoft.com/office/2006/metadata/properties" xmlns:ns2="891ad1ec-2adc-4a0d-8860-27084ce21fbc" targetNamespace="http://schemas.microsoft.com/office/2006/metadata/properties" ma:root="true" ma:fieldsID="8ede946861460c1e1dcde5f1352873f5" ns2:_="">
    <xsd:import namespace="891ad1ec-2adc-4a0d-8860-27084ce21f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1ad1ec-2adc-4a0d-8860-27084ce21f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5D1BAF1-C1A0-4DCC-B603-C70620EDA3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2EC451-DA04-48C9-BCBF-6A0FB11EA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1ad1ec-2adc-4a0d-8860-27084ce21f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A61C32C-68B4-4C58-8F72-A8510584AE53}">
  <ds:schemaRefs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891ad1ec-2adc-4a0d-8860-27084ce21fbc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</TotalTime>
  <Words>395</Words>
  <Application>Microsoft Office PowerPoint</Application>
  <PresentationFormat>Widescreen</PresentationFormat>
  <Paragraphs>98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GlobalTech Solutions Cloud Migration Strategy</vt:lpstr>
      <vt:lpstr>Company Overview </vt:lpstr>
      <vt:lpstr>Migration Phases </vt:lpstr>
      <vt:lpstr>Modernization Strategy </vt:lpstr>
      <vt:lpstr>Compliance &amp; Security </vt:lpstr>
      <vt:lpstr>Scalability &amp; Cost Management  </vt:lpstr>
      <vt:lpstr>Post-Migration Optimization </vt:lpstr>
      <vt:lpstr>Benefits of Azure Migration</vt:lpstr>
      <vt:lpstr>Challenges and Risks </vt:lpstr>
      <vt:lpstr>Migration Roadmap and Timeline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Devgiri Gosai</cp:lastModifiedBy>
  <cp:revision>204</cp:revision>
  <dcterms:created xsi:type="dcterms:W3CDTF">2024-11-30T06:11:58Z</dcterms:created>
  <dcterms:modified xsi:type="dcterms:W3CDTF">2024-12-01T23:54:24Z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0x01010036369032424E1748A3A61B94B8F165DD</vt:lpwstr>
  </property>
</Properties>
</file>